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19"/>
  </p:notesMasterIdLst>
  <p:handoutMasterIdLst>
    <p:handoutMasterId r:id="rId20"/>
  </p:handoutMasterIdLst>
  <p:sldIdLst>
    <p:sldId id="281" r:id="rId6"/>
    <p:sldId id="291" r:id="rId7"/>
    <p:sldId id="296" r:id="rId8"/>
    <p:sldId id="302" r:id="rId9"/>
    <p:sldId id="303" r:id="rId10"/>
    <p:sldId id="304" r:id="rId11"/>
    <p:sldId id="305" r:id="rId12"/>
    <p:sldId id="301" r:id="rId13"/>
    <p:sldId id="294" r:id="rId14"/>
    <p:sldId id="300" r:id="rId15"/>
    <p:sldId id="307" r:id="rId16"/>
    <p:sldId id="299" r:id="rId17"/>
    <p:sldId id="298" r:id="rId18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  <p:cmAuthor id="3" name="Carla Passaro" initials="CP" lastIdx="1" clrIdx="2">
    <p:extLst>
      <p:ext uri="{19B8F6BF-5375-455C-9EA6-DF929625EA0E}">
        <p15:presenceInfo xmlns:p15="http://schemas.microsoft.com/office/powerpoint/2012/main" userId="Carla Passa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79ECE-E221-4ECD-B78F-6ACBD1008175}" v="7" dt="2019-04-03T11:28:03.563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8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a Passaro" userId="S::carla.passaro@endava.com::b40f7532-ae4f-44a8-b07e-efba2b3a0c99" providerId="AD" clId="Web-{4DA79ECE-E221-4ECD-B78F-6ACBD1008175}"/>
    <pc:docChg chg="modSld">
      <pc:chgData name="Carla Passaro" userId="S::carla.passaro@endava.com::b40f7532-ae4f-44a8-b07e-efba2b3a0c99" providerId="AD" clId="Web-{4DA79ECE-E221-4ECD-B78F-6ACBD1008175}" dt="2019-04-03T11:28:03.563" v="15" actId="20577"/>
      <pc:docMkLst>
        <pc:docMk/>
      </pc:docMkLst>
      <pc:sldChg chg="modSp">
        <pc:chgData name="Carla Passaro" userId="S::carla.passaro@endava.com::b40f7532-ae4f-44a8-b07e-efba2b3a0c99" providerId="AD" clId="Web-{4DA79ECE-E221-4ECD-B78F-6ACBD1008175}" dt="2019-04-03T11:28:03.563" v="14" actId="20577"/>
        <pc:sldMkLst>
          <pc:docMk/>
          <pc:sldMk cId="3813063257" sldId="294"/>
        </pc:sldMkLst>
        <pc:spChg chg="mod">
          <ac:chgData name="Carla Passaro" userId="S::carla.passaro@endava.com::b40f7532-ae4f-44a8-b07e-efba2b3a0c99" providerId="AD" clId="Web-{4DA79ECE-E221-4ECD-B78F-6ACBD1008175}" dt="2019-04-03T11:27:20.704" v="4" actId="20577"/>
          <ac:spMkLst>
            <pc:docMk/>
            <pc:sldMk cId="3813063257" sldId="294"/>
            <ac:spMk id="29" creationId="{00000000-0000-0000-0000-000000000000}"/>
          </ac:spMkLst>
        </pc:spChg>
        <pc:spChg chg="mod">
          <ac:chgData name="Carla Passaro" userId="S::carla.passaro@endava.com::b40f7532-ae4f-44a8-b07e-efba2b3a0c99" providerId="AD" clId="Web-{4DA79ECE-E221-4ECD-B78F-6ACBD1008175}" dt="2019-04-03T11:28:03.563" v="14" actId="20577"/>
          <ac:spMkLst>
            <pc:docMk/>
            <pc:sldMk cId="3813063257" sldId="294"/>
            <ac:spMk id="30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 GOES HERE. It may stretch to two lines.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SECTION TITLE</a:t>
            </a:r>
            <a:br>
              <a:rPr lang="en-US"/>
            </a:br>
            <a:r>
              <a:rPr lang="en-US"/>
              <a:t>and possibly second row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Page title</a:t>
            </a:r>
            <a:endParaRPr lang="en-GB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48" y="2403567"/>
            <a:ext cx="6417129" cy="148916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DE411B"/>
                </a:solidFill>
              </a:rPr>
              <a:t>Page object model &amp; page factory Pattern</a:t>
            </a:r>
            <a:endParaRPr lang="en-GB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Rosario, </a:t>
            </a:r>
            <a:r>
              <a:rPr lang="en-US" err="1"/>
              <a:t>january</a:t>
            </a:r>
            <a:r>
              <a:rPr lang="en-US"/>
              <a:t>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POM &amp; Page factory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846013" y="1402998"/>
            <a:ext cx="3267235" cy="448637"/>
          </a:xfrm>
        </p:spPr>
        <p:txBody>
          <a:bodyPr/>
          <a:lstStyle/>
          <a:p>
            <a:r>
              <a:rPr lang="en-US"/>
              <a:t>Using page factory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24"/>
          </p:nvPr>
        </p:nvSpPr>
        <p:spPr>
          <a:xfrm>
            <a:off x="467186" y="2148386"/>
            <a:ext cx="5998924" cy="3234219"/>
          </a:xfrm>
        </p:spPr>
        <p:txBody>
          <a:bodyPr/>
          <a:lstStyle/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package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POMWithPageFactory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LoginClassPageFactory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WebDriver </a:t>
            </a:r>
            <a:r>
              <a:rPr lang="en-US" sz="120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>
              <a:lnSpc>
                <a:spcPts val="700"/>
              </a:lnSpc>
            </a:pPr>
            <a:endParaRPr lang="en-US" sz="1200">
              <a:solidFill>
                <a:srgbClr val="646464"/>
              </a:solidFill>
              <a:latin typeface="Courier New" panose="02070309020205020404" pitchFamily="49" charset="0"/>
            </a:endParaRP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646464"/>
                </a:solidFill>
                <a:latin typeface="Courier New" panose="02070309020205020404" pitchFamily="49" charset="0"/>
              </a:rPr>
              <a:t>@Test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setup ()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ChromeDriver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.get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"https://www.saucedemo.com/"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WebElements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err="1">
                <a:solidFill>
                  <a:srgbClr val="6A3E3E"/>
                </a:solidFill>
                <a:latin typeface="Courier New" panose="02070309020205020404" pitchFamily="49" charset="0"/>
              </a:rPr>
              <a:t>locateElements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PageFactory.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initElements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>
              <a:lnSpc>
                <a:spcPts val="700"/>
              </a:lnSpc>
            </a:pP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WebElements.</a:t>
            </a:r>
            <a:r>
              <a:rPr lang="en-US" sz="1200" b="1" i="1" err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b="1" i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6A3E3E"/>
                </a:solidFill>
                <a:latin typeface="Courier New" panose="02070309020205020404" pitchFamily="49" charset="0"/>
              </a:rPr>
              <a:t>locateElements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.loginMethod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"standard_user"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secret_sauce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.quit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idx="24"/>
          </p:nvPr>
        </p:nvSpPr>
        <p:spPr>
          <a:xfrm>
            <a:off x="6328058" y="2148386"/>
            <a:ext cx="5998924" cy="3234219"/>
          </a:xfrm>
        </p:spPr>
        <p:txBody>
          <a:bodyPr/>
          <a:lstStyle/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package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testSuites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MainPage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String </a:t>
            </a:r>
            <a:r>
              <a:rPr lang="en-US" sz="1200">
                <a:solidFill>
                  <a:srgbClr val="0000C0"/>
                </a:solidFill>
                <a:latin typeface="Courier New" panose="02070309020205020404" pitchFamily="49" charset="0"/>
              </a:rPr>
              <a:t>user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= 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standard_user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String </a:t>
            </a:r>
            <a:r>
              <a:rPr lang="en-US" sz="1200">
                <a:solidFill>
                  <a:srgbClr val="0000C0"/>
                </a:solidFill>
                <a:latin typeface="Courier New" panose="02070309020205020404" pitchFamily="49" charset="0"/>
              </a:rPr>
              <a:t>pass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 err="1">
                <a:solidFill>
                  <a:srgbClr val="2A00FF"/>
                </a:solidFill>
                <a:latin typeface="Courier New" panose="02070309020205020404" pitchFamily="49" charset="0"/>
              </a:rPr>
              <a:t>secret_sauce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2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WebDriver </a:t>
            </a:r>
            <a:r>
              <a:rPr lang="en-US" sz="120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>
              <a:lnSpc>
                <a:spcPts val="700"/>
              </a:lnSpc>
            </a:pPr>
            <a:endParaRPr lang="en-US" sz="1200">
              <a:solidFill>
                <a:srgbClr val="646464"/>
              </a:solidFill>
              <a:latin typeface="Courier New" panose="02070309020205020404" pitchFamily="49" charset="0"/>
            </a:endParaRP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646464"/>
                </a:solidFill>
                <a:latin typeface="Courier New" panose="02070309020205020404" pitchFamily="49" charset="0"/>
              </a:rPr>
              <a:t>@Test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setup ()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ChromeDriver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.get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"https://www.saucedemo.com/"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Login_Page.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Login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driver</a:t>
            </a:r>
            <a:r>
              <a:rPr lang="en-US" sz="1200" i="1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, </a:t>
            </a:r>
            <a:r>
              <a:rPr lang="en-US" sz="1200" i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user</a:t>
            </a:r>
            <a:r>
              <a:rPr lang="en-US" sz="1200" i="1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, </a:t>
            </a:r>
            <a:r>
              <a:rPr lang="en-US" sz="1200" i="1">
                <a:solidFill>
                  <a:srgbClr val="0000C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pass</a:t>
            </a:r>
            <a:r>
              <a:rPr lang="en-US" sz="1200" i="1">
                <a:solidFill>
                  <a:srgbClr val="000000"/>
                </a:solidFill>
                <a:highlight>
                  <a:srgbClr val="D4D4D4"/>
                </a:highlight>
                <a:latin typeface="Courier New" panose="02070309020205020404" pitchFamily="49" charset="0"/>
              </a:rPr>
              <a:t>);</a:t>
            </a:r>
            <a:endParaRPr lang="en-US" sz="1200">
              <a:solidFill>
                <a:srgbClr val="0000C0"/>
              </a:solidFill>
              <a:latin typeface="Courier New" panose="02070309020205020404" pitchFamily="49" charset="0"/>
            </a:endParaRP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.quit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9"/>
          </p:nvPr>
        </p:nvSpPr>
        <p:spPr>
          <a:xfrm>
            <a:off x="6328058" y="1482639"/>
            <a:ext cx="3267235" cy="448637"/>
          </a:xfrm>
        </p:spPr>
        <p:txBody>
          <a:bodyPr/>
          <a:lstStyle/>
          <a:p>
            <a:r>
              <a:rPr lang="en-US"/>
              <a:t>Without Using page factory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000" y="5225462"/>
            <a:ext cx="3190476" cy="10285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13" y="5225462"/>
            <a:ext cx="2266667" cy="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9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POM &amp; Page factory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846013" y="1121642"/>
            <a:ext cx="3267235" cy="448637"/>
          </a:xfrm>
        </p:spPr>
        <p:txBody>
          <a:bodyPr/>
          <a:lstStyle/>
          <a:p>
            <a:r>
              <a:rPr lang="en-US"/>
              <a:t>Using </a:t>
            </a:r>
            <a:r>
              <a:rPr lang="en-US" err="1"/>
              <a:t>POm</a:t>
            </a:r>
            <a:r>
              <a:rPr lang="en-US"/>
              <a:t> &amp; page factory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24"/>
          </p:nvPr>
        </p:nvSpPr>
        <p:spPr>
          <a:xfrm>
            <a:off x="467186" y="2103829"/>
            <a:ext cx="5998924" cy="3452227"/>
          </a:xfrm>
        </p:spPr>
        <p:txBody>
          <a:bodyPr/>
          <a:lstStyle/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package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POMWithPageFactory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WebElements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WebDriver </a:t>
            </a:r>
            <a:r>
              <a:rPr lang="en-US" sz="120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646464"/>
                </a:solidFill>
                <a:latin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646464"/>
                </a:solidFill>
                <a:latin typeface="Courier New" panose="02070309020205020404" pitchFamily="49" charset="0"/>
              </a:rPr>
              <a:t>FindBy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(id=</a:t>
            </a:r>
            <a:r>
              <a:rPr lang="en-US" sz="1200">
                <a:solidFill>
                  <a:srgbClr val="2A00FF"/>
                </a:solidFill>
                <a:latin typeface="Courier New" panose="02070309020205020404" pitchFamily="49" charset="0"/>
              </a:rPr>
              <a:t>"user-name"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WebElement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>
                <a:solidFill>
                  <a:srgbClr val="0000C0"/>
                </a:solidFill>
                <a:latin typeface="Courier New" panose="02070309020205020404" pitchFamily="49" charset="0"/>
              </a:rPr>
              <a:t>username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646464"/>
                </a:solidFill>
                <a:latin typeface="Courier New" panose="02070309020205020404" pitchFamily="49" charset="0"/>
              </a:rPr>
              <a:t>@</a:t>
            </a:r>
            <a:r>
              <a:rPr lang="en-US" sz="1200" err="1">
                <a:solidFill>
                  <a:srgbClr val="646464"/>
                </a:solidFill>
                <a:latin typeface="Courier New" panose="02070309020205020404" pitchFamily="49" charset="0"/>
              </a:rPr>
              <a:t>FindBy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(how=How.</a:t>
            </a:r>
            <a:r>
              <a:rPr lang="en-US" sz="1200" b="1" i="1">
                <a:solidFill>
                  <a:srgbClr val="0000C0"/>
                </a:solidFill>
                <a:latin typeface="Courier New" panose="02070309020205020404" pitchFamily="49" charset="0"/>
              </a:rPr>
              <a:t>ID</a:t>
            </a:r>
            <a:r>
              <a:rPr lang="en-US" sz="1200" b="1" i="1">
                <a:solidFill>
                  <a:srgbClr val="000000"/>
                </a:solidFill>
                <a:latin typeface="Courier New" panose="02070309020205020404" pitchFamily="49" charset="0"/>
              </a:rPr>
              <a:t>, using = </a:t>
            </a:r>
            <a:r>
              <a:rPr lang="en-US" sz="1200" b="1" i="1">
                <a:solidFill>
                  <a:srgbClr val="2A00FF"/>
                </a:solidFill>
                <a:latin typeface="Courier New" panose="02070309020205020404" pitchFamily="49" charset="0"/>
              </a:rPr>
              <a:t>"password"</a:t>
            </a:r>
            <a:r>
              <a:rPr lang="en-US" sz="1200" b="1" i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200" b="1" i="1" err="1">
                <a:solidFill>
                  <a:srgbClr val="000000"/>
                </a:solidFill>
                <a:latin typeface="Courier New" panose="02070309020205020404" pitchFamily="49" charset="0"/>
              </a:rPr>
              <a:t>WebElement</a:t>
            </a:r>
            <a:r>
              <a:rPr lang="en-US" sz="1200" b="1" i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i="1">
                <a:solidFill>
                  <a:srgbClr val="0000C0"/>
                </a:solidFill>
                <a:latin typeface="Courier New" panose="02070309020205020404" pitchFamily="49" charset="0"/>
              </a:rPr>
              <a:t>password</a:t>
            </a:r>
            <a:r>
              <a:rPr lang="en-US" sz="1200" b="1" i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050">
                <a:solidFill>
                  <a:srgbClr val="646464"/>
                </a:solidFill>
                <a:latin typeface="Courier New" panose="02070309020205020404" pitchFamily="49" charset="0"/>
              </a:rPr>
              <a:t>@</a:t>
            </a:r>
            <a:r>
              <a:rPr lang="en-US" sz="1050" err="1">
                <a:solidFill>
                  <a:srgbClr val="646464"/>
                </a:solidFill>
                <a:latin typeface="Courier New" panose="02070309020205020404" pitchFamily="49" charset="0"/>
              </a:rPr>
              <a:t>FindBy</a:t>
            </a:r>
            <a:r>
              <a:rPr lang="en-US" sz="1050">
                <a:solidFill>
                  <a:srgbClr val="000000"/>
                </a:solidFill>
                <a:latin typeface="Courier New" panose="02070309020205020404" pitchFamily="49" charset="0"/>
              </a:rPr>
              <a:t>(how=</a:t>
            </a:r>
            <a:r>
              <a:rPr lang="en-US" sz="1050" err="1">
                <a:solidFill>
                  <a:srgbClr val="000000"/>
                </a:solidFill>
                <a:latin typeface="Courier New" panose="02070309020205020404" pitchFamily="49" charset="0"/>
              </a:rPr>
              <a:t>How.</a:t>
            </a:r>
            <a:r>
              <a:rPr lang="en-US" sz="1050" b="1" i="1" err="1">
                <a:solidFill>
                  <a:srgbClr val="0000C0"/>
                </a:solidFill>
                <a:latin typeface="Courier New" panose="02070309020205020404" pitchFamily="49" charset="0"/>
              </a:rPr>
              <a:t>CLASS_NAME</a:t>
            </a:r>
            <a:r>
              <a:rPr lang="en-US" sz="1050" b="1" i="1">
                <a:solidFill>
                  <a:srgbClr val="000000"/>
                </a:solidFill>
                <a:latin typeface="Courier New" panose="02070309020205020404" pitchFamily="49" charset="0"/>
              </a:rPr>
              <a:t>, using = </a:t>
            </a:r>
            <a:r>
              <a:rPr lang="en-US" sz="1050" b="1" i="1">
                <a:solidFill>
                  <a:srgbClr val="2A00FF"/>
                </a:solidFill>
                <a:latin typeface="Courier New" panose="02070309020205020404" pitchFamily="49" charset="0"/>
              </a:rPr>
              <a:t>"login-button"</a:t>
            </a:r>
            <a:r>
              <a:rPr lang="en-US" sz="1050" b="1" i="1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050" b="1" i="1" err="1">
                <a:solidFill>
                  <a:srgbClr val="000000"/>
                </a:solidFill>
                <a:latin typeface="Courier New" panose="02070309020205020404" pitchFamily="49" charset="0"/>
              </a:rPr>
              <a:t>WebElement</a:t>
            </a:r>
            <a:r>
              <a:rPr lang="en-US" sz="1050" b="1" i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50" b="1" i="1">
                <a:solidFill>
                  <a:srgbClr val="0000C0"/>
                </a:solidFill>
                <a:latin typeface="Courier New" panose="02070309020205020404" pitchFamily="49" charset="0"/>
              </a:rPr>
              <a:t>login</a:t>
            </a:r>
            <a:r>
              <a:rPr lang="en-US" sz="1050" b="1" i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endParaRPr lang="en-US" sz="1200">
              <a:latin typeface="Courier New" panose="02070309020205020404" pitchFamily="49" charset="0"/>
            </a:endParaRP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WebElements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(WebDriver </a:t>
            </a:r>
            <a:r>
              <a:rPr lang="en-US" sz="1200" b="1">
                <a:solidFill>
                  <a:srgbClr val="6A3E3E"/>
                </a:solidFill>
                <a:latin typeface="Courier New" panose="02070309020205020404" pitchFamily="49" charset="0"/>
              </a:rPr>
              <a:t>driver1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C0"/>
                </a:solidFill>
                <a:latin typeface="Courier New" panose="02070309020205020404" pitchFamily="49" charset="0"/>
              </a:rPr>
              <a:t>driver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>
                <a:solidFill>
                  <a:srgbClr val="6A3E3E"/>
                </a:solidFill>
                <a:latin typeface="Courier New" panose="02070309020205020404" pitchFamily="49" charset="0"/>
              </a:rPr>
              <a:t>driver1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loginMethod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(String </a:t>
            </a:r>
            <a:r>
              <a:rPr lang="en-US" sz="1200" b="1" err="1">
                <a:solidFill>
                  <a:srgbClr val="6A3E3E"/>
                </a:solidFill>
                <a:latin typeface="Courier New" panose="02070309020205020404" pitchFamily="49" charset="0"/>
              </a:rPr>
              <a:t>uid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, String </a:t>
            </a:r>
            <a:r>
              <a:rPr lang="en-US" sz="1200" b="1" err="1">
                <a:solidFill>
                  <a:srgbClr val="6A3E3E"/>
                </a:solidFill>
                <a:latin typeface="Courier New" panose="02070309020205020404" pitchFamily="49" charset="0"/>
              </a:rPr>
              <a:t>upwd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C0"/>
                </a:solidFill>
                <a:latin typeface="Courier New" panose="02070309020205020404" pitchFamily="49" charset="0"/>
              </a:rPr>
              <a:t>username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.sendKeys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6A3E3E"/>
                </a:solidFill>
                <a:latin typeface="Courier New" panose="02070309020205020404" pitchFamily="49" charset="0"/>
              </a:rPr>
              <a:t>uid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C0"/>
                </a:solidFill>
                <a:latin typeface="Courier New" panose="02070309020205020404" pitchFamily="49" charset="0"/>
              </a:rPr>
              <a:t>password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.sendKeys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err="1">
                <a:solidFill>
                  <a:srgbClr val="6A3E3E"/>
                </a:solidFill>
                <a:latin typeface="Courier New" panose="02070309020205020404" pitchFamily="49" charset="0"/>
              </a:rPr>
              <a:t>upwd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C0"/>
                </a:solidFill>
                <a:latin typeface="Courier New" panose="02070309020205020404" pitchFamily="49" charset="0"/>
              </a:rPr>
              <a:t>login</a:t>
            </a: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.click</a:t>
            </a: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9"/>
          </p:nvPr>
        </p:nvSpPr>
        <p:spPr>
          <a:xfrm>
            <a:off x="6328058" y="1121638"/>
            <a:ext cx="3267235" cy="448637"/>
          </a:xfrm>
        </p:spPr>
        <p:txBody>
          <a:bodyPr/>
          <a:lstStyle/>
          <a:p>
            <a:r>
              <a:rPr lang="en-US"/>
              <a:t>Using only </a:t>
            </a:r>
            <a:r>
              <a:rPr lang="en-US" err="1"/>
              <a:t>Pom</a:t>
            </a:r>
            <a:endParaRPr lang="en-US"/>
          </a:p>
        </p:txBody>
      </p:sp>
      <p:sp>
        <p:nvSpPr>
          <p:cNvPr id="8" name="Content Placeholder 6"/>
          <p:cNvSpPr>
            <a:spLocks noGrp="1"/>
          </p:cNvSpPr>
          <p:nvPr>
            <p:ph idx="24"/>
          </p:nvPr>
        </p:nvSpPr>
        <p:spPr>
          <a:xfrm>
            <a:off x="6193076" y="1648358"/>
            <a:ext cx="5998924" cy="4632037"/>
          </a:xfrm>
        </p:spPr>
        <p:txBody>
          <a:bodyPr/>
          <a:lstStyle/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package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pageObjects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Login_Page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private</a:t>
            </a:r>
            <a:r>
              <a:rPr lang="en-US" sz="1200" b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static</a:t>
            </a:r>
            <a:r>
              <a:rPr lang="en-US" sz="1200" b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WebElement</a:t>
            </a:r>
            <a:r>
              <a:rPr lang="en-US" sz="1200" b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i="1">
                <a:solidFill>
                  <a:srgbClr val="0000C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element</a:t>
            </a:r>
            <a:r>
              <a:rPr lang="en-US" sz="1200" b="1" i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 = </a:t>
            </a:r>
            <a:r>
              <a:rPr lang="en-US" sz="1200" b="1" i="1">
                <a:solidFill>
                  <a:srgbClr val="7F0055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null</a:t>
            </a:r>
            <a:r>
              <a:rPr lang="en-US" sz="1200" b="1" i="1">
                <a:solidFill>
                  <a:srgbClr val="000000"/>
                </a:solidFill>
                <a:highlight>
                  <a:srgbClr val="E8F2FE"/>
                </a:highlight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8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WebElement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txtbx_UserName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(WebDriver </a:t>
            </a:r>
            <a:r>
              <a:rPr lang="en-US" sz="1200" b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</a:p>
          <a:p>
            <a:pPr marL="0" lvl="1" indent="0">
              <a:lnSpc>
                <a:spcPts val="800"/>
              </a:lnSpc>
              <a:buNone/>
            </a:pPr>
            <a:r>
              <a:rPr lang="en-US" sz="1200" i="1">
                <a:solidFill>
                  <a:srgbClr val="0000C0"/>
                </a:solidFill>
                <a:latin typeface="Courier New" panose="02070309020205020404" pitchFamily="49" charset="0"/>
              </a:rPr>
              <a:t>   element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i="1" err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.findElement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(By.id(</a:t>
            </a:r>
            <a:r>
              <a:rPr lang="en-US" sz="1200" i="1">
                <a:solidFill>
                  <a:srgbClr val="2A00FF"/>
                </a:solidFill>
                <a:latin typeface="Courier New" panose="02070309020205020404" pitchFamily="49" charset="0"/>
              </a:rPr>
              <a:t>"user-name"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marL="0" lvl="1" indent="0">
              <a:lnSpc>
                <a:spcPts val="700"/>
              </a:lnSpc>
              <a:buNone/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   return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i="1">
                <a:solidFill>
                  <a:srgbClr val="0000C0"/>
                </a:solidFill>
                <a:latin typeface="Courier New" panose="02070309020205020404" pitchFamily="49" charset="0"/>
              </a:rPr>
              <a:t>element</a:t>
            </a:r>
            <a:r>
              <a:rPr lang="en-US" sz="1200" b="1" i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WebElement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txtbx_Password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(WebDriver </a:t>
            </a:r>
            <a:r>
              <a:rPr lang="en-US" sz="1200" b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</a:p>
          <a:p>
            <a:pPr>
              <a:lnSpc>
                <a:spcPts val="700"/>
              </a:lnSpc>
            </a:pPr>
            <a:r>
              <a:rPr lang="en-US" sz="1200" i="1">
                <a:solidFill>
                  <a:srgbClr val="0000C0"/>
                </a:solidFill>
                <a:latin typeface="Courier New" panose="02070309020205020404" pitchFamily="49" charset="0"/>
              </a:rPr>
              <a:t>   element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i="1" err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.findElement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(By.id(</a:t>
            </a:r>
            <a:r>
              <a:rPr lang="en-US" sz="1200" i="1">
                <a:solidFill>
                  <a:srgbClr val="2A00FF"/>
                </a:solidFill>
                <a:latin typeface="Courier New" panose="02070309020205020404" pitchFamily="49" charset="0"/>
              </a:rPr>
              <a:t>"password"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   return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i="1">
                <a:solidFill>
                  <a:srgbClr val="0000C0"/>
                </a:solidFill>
                <a:latin typeface="Courier New" panose="02070309020205020404" pitchFamily="49" charset="0"/>
              </a:rPr>
              <a:t>element</a:t>
            </a:r>
            <a:r>
              <a:rPr lang="en-US" sz="1200" b="1" i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WebElement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urier New" panose="02070309020205020404" pitchFamily="49" charset="0"/>
              </a:rPr>
              <a:t>btn_LogIn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(WebDriver </a:t>
            </a:r>
            <a:r>
              <a:rPr lang="en-US" sz="1200" b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</a:p>
          <a:p>
            <a:pPr>
              <a:lnSpc>
                <a:spcPts val="700"/>
              </a:lnSpc>
            </a:pPr>
            <a:r>
              <a:rPr lang="en-US" sz="1200" i="1">
                <a:solidFill>
                  <a:srgbClr val="0000C0"/>
                </a:solidFill>
                <a:latin typeface="Courier New" panose="02070309020205020404" pitchFamily="49" charset="0"/>
              </a:rPr>
              <a:t>   element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i="1" err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.findElement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By.className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>
                <a:solidFill>
                  <a:srgbClr val="2A00FF"/>
                </a:solidFill>
                <a:latin typeface="Courier New" panose="02070309020205020404" pitchFamily="49" charset="0"/>
              </a:rPr>
              <a:t>"login-button"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ts val="700"/>
              </a:lnSpc>
            </a:pPr>
            <a:r>
              <a:rPr lang="en-US" sz="1200" b="1">
                <a:solidFill>
                  <a:srgbClr val="7F0055"/>
                </a:solidFill>
                <a:latin typeface="Courier New" panose="02070309020205020404" pitchFamily="49" charset="0"/>
              </a:rPr>
              <a:t>   return</a:t>
            </a:r>
            <a:r>
              <a:rPr lang="en-US" sz="1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i="1">
                <a:solidFill>
                  <a:srgbClr val="0000C0"/>
                </a:solidFill>
                <a:latin typeface="Courier New" panose="02070309020205020404" pitchFamily="49" charset="0"/>
              </a:rPr>
              <a:t>element</a:t>
            </a:r>
            <a:r>
              <a:rPr lang="en-US" sz="1200" b="1" i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ts val="700"/>
              </a:lnSpc>
            </a:pPr>
            <a:r>
              <a:rPr lang="en-US" sz="1050" b="1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US" sz="105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50" b="1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US" sz="105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50" b="1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US" sz="1050" b="1">
                <a:solidFill>
                  <a:srgbClr val="000000"/>
                </a:solidFill>
                <a:latin typeface="Courier New" panose="02070309020205020404" pitchFamily="49" charset="0"/>
              </a:rPr>
              <a:t> Login(WebDriver </a:t>
            </a:r>
            <a:r>
              <a:rPr lang="en-US" sz="1050" b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050" b="1">
                <a:solidFill>
                  <a:srgbClr val="000000"/>
                </a:solidFill>
                <a:latin typeface="Courier New" panose="02070309020205020404" pitchFamily="49" charset="0"/>
              </a:rPr>
              <a:t>, String </a:t>
            </a:r>
            <a:r>
              <a:rPr lang="en-US" sz="1050" b="1">
                <a:solidFill>
                  <a:srgbClr val="6A3E3E"/>
                </a:solidFill>
                <a:latin typeface="Courier New" panose="02070309020205020404" pitchFamily="49" charset="0"/>
              </a:rPr>
              <a:t>user</a:t>
            </a:r>
            <a:r>
              <a:rPr lang="en-US" sz="1050" b="1">
                <a:solidFill>
                  <a:srgbClr val="000000"/>
                </a:solidFill>
                <a:latin typeface="Courier New" panose="02070309020205020404" pitchFamily="49" charset="0"/>
              </a:rPr>
              <a:t>, String </a:t>
            </a:r>
            <a:r>
              <a:rPr lang="en-US" sz="1050" b="1">
                <a:solidFill>
                  <a:srgbClr val="6A3E3E"/>
                </a:solidFill>
                <a:latin typeface="Courier New" panose="02070309020205020404" pitchFamily="49" charset="0"/>
              </a:rPr>
              <a:t>pass</a:t>
            </a:r>
            <a:r>
              <a:rPr lang="en-US" sz="1050" b="1">
                <a:solidFill>
                  <a:srgbClr val="000000"/>
                </a:solidFill>
                <a:latin typeface="Courier New" panose="02070309020205020404" pitchFamily="49" charset="0"/>
              </a:rPr>
              <a:t>){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Login_Page.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txtbx_UserName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).clear();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Login_Page.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txtbx_UserName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sendKeys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 i="1" err="1">
                <a:solidFill>
                  <a:srgbClr val="2A00FF"/>
                </a:solidFill>
                <a:latin typeface="Courier New" panose="02070309020205020404" pitchFamily="49" charset="0"/>
              </a:rPr>
              <a:t>standard_user</a:t>
            </a:r>
            <a:r>
              <a:rPr lang="en-US" sz="1200" i="1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Login_Page.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txtbx_Password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).clear();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Login_Page.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txtbx_Password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).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sendKeys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 i="1" err="1">
                <a:solidFill>
                  <a:srgbClr val="2A00FF"/>
                </a:solidFill>
                <a:latin typeface="Courier New" panose="02070309020205020404" pitchFamily="49" charset="0"/>
              </a:rPr>
              <a:t>secret_sauce</a:t>
            </a:r>
            <a:r>
              <a:rPr lang="en-US" sz="1200" i="1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ts val="700"/>
              </a:lnSpc>
            </a:pPr>
            <a:r>
              <a:rPr lang="en-US" sz="1200" err="1">
                <a:solidFill>
                  <a:srgbClr val="000000"/>
                </a:solidFill>
                <a:latin typeface="Courier New" panose="02070309020205020404" pitchFamily="49" charset="0"/>
              </a:rPr>
              <a:t>Login_Page.</a:t>
            </a:r>
            <a:r>
              <a:rPr lang="en-US" sz="1200" i="1" err="1">
                <a:solidFill>
                  <a:srgbClr val="000000"/>
                </a:solidFill>
                <a:latin typeface="Courier New" panose="02070309020205020404" pitchFamily="49" charset="0"/>
              </a:rPr>
              <a:t>btn_LogIn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i="1">
                <a:solidFill>
                  <a:srgbClr val="6A3E3E"/>
                </a:solidFill>
                <a:latin typeface="Courier New" panose="02070309020205020404" pitchFamily="49" charset="0"/>
              </a:rPr>
              <a:t>driver</a:t>
            </a:r>
            <a:r>
              <a:rPr lang="en-US" sz="1200" i="1">
                <a:solidFill>
                  <a:srgbClr val="000000"/>
                </a:solidFill>
                <a:latin typeface="Courier New" panose="02070309020205020404" pitchFamily="49" charset="0"/>
              </a:rPr>
              <a:t>).click();</a:t>
            </a:r>
          </a:p>
          <a:p>
            <a:pPr>
              <a:lnSpc>
                <a:spcPts val="700"/>
              </a:lnSpc>
            </a:pPr>
            <a:r>
              <a:rPr lang="en-US" sz="1200">
                <a:solidFill>
                  <a:srgbClr val="000000"/>
                </a:solidFill>
                <a:latin typeface="Courier New" panose="02070309020205020404" pitchFamily="49" charset="0"/>
              </a:rPr>
              <a:t>} }</a:t>
            </a:r>
          </a:p>
        </p:txBody>
      </p:sp>
      <p:sp>
        <p:nvSpPr>
          <p:cNvPr id="9" name="Rectangle 8"/>
          <p:cNvSpPr/>
          <p:nvPr/>
        </p:nvSpPr>
        <p:spPr>
          <a:xfrm>
            <a:off x="188876" y="4459460"/>
            <a:ext cx="3257709" cy="618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28057" y="4079630"/>
            <a:ext cx="5615413" cy="1969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1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22"/>
            <p:extLst>
              <p:ext uri="{D42A27DB-BD31-4B8C-83A1-F6EECF244321}">
                <p14:modId xmlns:p14="http://schemas.microsoft.com/office/powerpoint/2010/main" val="2047916754"/>
              </p:ext>
            </p:extLst>
          </p:nvPr>
        </p:nvGraphicFramePr>
        <p:xfrm>
          <a:off x="1210833" y="1534697"/>
          <a:ext cx="10085524" cy="4226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085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cap="all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English references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https://medium.com/tech-tajawal/page-object-model-pom-design-pattern-f9588630800b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https://www.pluralsight.com/guides/getting-started-with-page-object-pattern-for-your-selenium-tests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https://www.toolsqa.com/selenium-webdriver/page-object-model/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91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https://www.softwaretestingmaterial.com/page-object-model/#Page-Factory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646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https://www.guru99.com/page-object-model-pom-page-factory-in-selenium-ultimate-guide.html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85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https://www.toolsqa.com/selenium-webdriver/page-object-pattern-model-page-factory/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07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cap="all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Spanish references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57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https://josepablosarco.wordpress.com/2014/10/28/patron-page-object-para-pruebas-automatizadas/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769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http://adrianmoya.com/2013/09/aplicando-el-patron-page-object-en-la-automatizacion-de-escenarios/#sthash.K51wWofb.tV3k31wi.dpbs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3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https://qanewsblog.com/2014/08/07/patrones-de-diseno-en-automatizacion-page-objects/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33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504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/>
              <a:t>Liana Carla Passaro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GB"/>
              <a:t>carla.passaro@endava.com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engineer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Why Page Object Model? </a:t>
            </a:r>
          </a:p>
          <a:p>
            <a:r>
              <a:rPr lang="en-US"/>
              <a:t>What Is Page Object Model (POM)?</a:t>
            </a:r>
          </a:p>
          <a:p>
            <a:r>
              <a:rPr lang="en-US"/>
              <a:t>Advantages of Page Object Model</a:t>
            </a:r>
          </a:p>
          <a:p>
            <a:r>
              <a:rPr lang="en-US"/>
              <a:t>Best practices</a:t>
            </a:r>
          </a:p>
          <a:p>
            <a:r>
              <a:rPr lang="en-US"/>
              <a:t>Page Factory</a:t>
            </a:r>
          </a:p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Page object Model? 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pPr algn="l"/>
            <a:r>
              <a:rPr lang="en-US"/>
              <a:t>Problems detected with traditional automation methods: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1218690" y="2944048"/>
            <a:ext cx="9831977" cy="1201232"/>
          </a:xfrm>
        </p:spPr>
        <p:txBody>
          <a:bodyPr/>
          <a:lstStyle/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The script maintenance gets hard with the time as the test suit grows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We should adjust locator when they change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Duplicate Code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Duplicity of locators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Unnecessary code increases the cost of maintenance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89" y="4312894"/>
            <a:ext cx="1865376" cy="1865376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9131022" y="2291339"/>
            <a:ext cx="2401824" cy="188976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6"/>
          <p:cNvSpPr>
            <a:spLocks noGrp="1"/>
          </p:cNvSpPr>
          <p:nvPr>
            <p:ph idx="22"/>
          </p:nvPr>
        </p:nvSpPr>
        <p:spPr>
          <a:xfrm>
            <a:off x="9573758" y="2675103"/>
            <a:ext cx="1959088" cy="1122232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r>
              <a:rPr lang="en-US" sz="1400" b="1">
                <a:solidFill>
                  <a:schemeClr val="bg1"/>
                </a:solidFill>
              </a:rPr>
              <a:t>OH MY GOD!!</a:t>
            </a:r>
          </a:p>
          <a:p>
            <a:pPr algn="l">
              <a:buClr>
                <a:schemeClr val="accent1"/>
              </a:buClr>
            </a:pPr>
            <a:r>
              <a:rPr lang="en-US" sz="1400">
                <a:solidFill>
                  <a:schemeClr val="bg1"/>
                </a:solidFill>
              </a:rPr>
              <a:t>Do I have to change the element locators in the </a:t>
            </a:r>
            <a:r>
              <a:rPr lang="en-US" sz="1400" b="1">
                <a:solidFill>
                  <a:schemeClr val="bg1"/>
                </a:solidFill>
              </a:rPr>
              <a:t>entire</a:t>
            </a:r>
            <a:r>
              <a:rPr lang="en-US" sz="1400">
                <a:solidFill>
                  <a:schemeClr val="bg1"/>
                </a:solidFill>
              </a:rPr>
              <a:t> test script?</a:t>
            </a:r>
          </a:p>
        </p:txBody>
      </p:sp>
    </p:spTree>
    <p:extLst>
      <p:ext uri="{BB962C8B-B14F-4D97-AF65-F5344CB8AC3E}">
        <p14:creationId xmlns:p14="http://schemas.microsoft.com/office/powerpoint/2010/main" val="302171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/>
          <a:lstStyle/>
          <a:p>
            <a:r>
              <a:rPr lang="en-US"/>
              <a:t>What Is POM?</a:t>
            </a:r>
          </a:p>
        </p:txBody>
      </p:sp>
      <p:sp>
        <p:nvSpPr>
          <p:cNvPr id="11" name="Content Placeholder 16"/>
          <p:cNvSpPr>
            <a:spLocks noGrp="1"/>
          </p:cNvSpPr>
          <p:nvPr>
            <p:ph idx="22"/>
          </p:nvPr>
        </p:nvSpPr>
        <p:spPr>
          <a:xfrm>
            <a:off x="1210832" y="1786752"/>
            <a:ext cx="9831977" cy="1370976"/>
          </a:xfrm>
        </p:spPr>
        <p:txBody>
          <a:bodyPr/>
          <a:lstStyle/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b="1">
                <a:solidFill>
                  <a:srgbClr val="DE411B"/>
                </a:solidFill>
              </a:rPr>
              <a:t>Page Object Model</a:t>
            </a:r>
            <a:r>
              <a:rPr lang="en-US">
                <a:solidFill>
                  <a:srgbClr val="DE411B"/>
                </a:solidFill>
              </a:rPr>
              <a:t> </a:t>
            </a:r>
            <a:r>
              <a:rPr lang="en-US"/>
              <a:t>is a design pattern to create an </a:t>
            </a:r>
            <a:r>
              <a:rPr lang="en-US" b="1">
                <a:solidFill>
                  <a:srgbClr val="DE411B"/>
                </a:solidFill>
              </a:rPr>
              <a:t>Object Repository </a:t>
            </a:r>
            <a:r>
              <a:rPr lang="en-US"/>
              <a:t>for web UI elements.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It is a layer between the test scripts and UI and encapsulates the features of the page.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/>
              <a:t>All the element locators used by the application will be stored in a </a:t>
            </a:r>
            <a:r>
              <a:rPr lang="en-US" i="1"/>
              <a:t>class</a:t>
            </a:r>
            <a:r>
              <a:rPr lang="en-US"/>
              <a:t> </a:t>
            </a:r>
            <a:r>
              <a:rPr lang="en-US" i="1"/>
              <a:t>file </a:t>
            </a:r>
            <a:r>
              <a:rPr lang="en-US" b="1" i="1"/>
              <a:t>separately </a:t>
            </a:r>
            <a:r>
              <a:rPr lang="en-US" i="1"/>
              <a:t>from the test case.</a:t>
            </a:r>
          </a:p>
          <a:p>
            <a:pPr marL="285750" indent="-28575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i="1"/>
              <a:t>It is not a framework.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210832" y="3791712"/>
            <a:ext cx="3864864" cy="19994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831960" y="3553968"/>
            <a:ext cx="4470280" cy="11094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/>
              <a:t>Element locators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/>
              <a:t>Methods performing operations on elements.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831960" y="5010912"/>
            <a:ext cx="4470280" cy="11033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Clr>
                <a:srgbClr val="DE411B"/>
              </a:buClr>
              <a:buFont typeface="Arial" panose="020B0604020202020204" pitchFamily="34" charset="0"/>
              <a:buChar char="•"/>
            </a:pPr>
            <a:r>
              <a:rPr lang="en-US" sz="1400"/>
              <a:t>Actual test scenario</a:t>
            </a:r>
          </a:p>
          <a:p>
            <a:pPr marL="285750" indent="-285750">
              <a:buClr>
                <a:srgbClr val="DE411B"/>
              </a:buClr>
              <a:buFont typeface="Arial" panose="020B0604020202020204" pitchFamily="34" charset="0"/>
              <a:buChar char="•"/>
            </a:pPr>
            <a:r>
              <a:rPr lang="en-US" sz="1400"/>
              <a:t>Calls to methods in page class with arguments.</a:t>
            </a:r>
          </a:p>
        </p:txBody>
      </p:sp>
      <p:sp>
        <p:nvSpPr>
          <p:cNvPr id="3" name="Oval 2"/>
          <p:cNvSpPr/>
          <p:nvPr/>
        </p:nvSpPr>
        <p:spPr>
          <a:xfrm>
            <a:off x="3627480" y="4346448"/>
            <a:ext cx="914400" cy="890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04756" y="4346448"/>
            <a:ext cx="914400" cy="890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us 6"/>
          <p:cNvSpPr/>
          <p:nvPr/>
        </p:nvSpPr>
        <p:spPr>
          <a:xfrm>
            <a:off x="2760059" y="4472940"/>
            <a:ext cx="528440" cy="61874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6"/>
          <p:cNvSpPr>
            <a:spLocks noGrp="1"/>
          </p:cNvSpPr>
          <p:nvPr>
            <p:ph idx="22"/>
          </p:nvPr>
        </p:nvSpPr>
        <p:spPr>
          <a:xfrm>
            <a:off x="1496738" y="5382768"/>
            <a:ext cx="3663356" cy="457200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r>
              <a:rPr lang="en-US" sz="1400"/>
              <a:t>Locators &amp; test script stored separately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32008" y="3656076"/>
            <a:ext cx="3064376" cy="37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POM Design Pattern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007864" y="3327300"/>
            <a:ext cx="3064376" cy="37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Page Class contains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07864" y="4823460"/>
            <a:ext cx="3064376" cy="37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 Case contains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idx="22"/>
          </p:nvPr>
        </p:nvSpPr>
        <p:spPr>
          <a:xfrm>
            <a:off x="1710401" y="4562856"/>
            <a:ext cx="557614" cy="457200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1400"/>
              <a:t>Page Class</a:t>
            </a:r>
          </a:p>
          <a:p>
            <a:pPr>
              <a:buClr>
                <a:schemeClr val="accent1"/>
              </a:buClr>
            </a:pPr>
            <a:endParaRPr lang="en-US" sz="1400"/>
          </a:p>
        </p:txBody>
      </p:sp>
      <p:sp>
        <p:nvSpPr>
          <p:cNvPr id="17" name="Content Placeholder 16"/>
          <p:cNvSpPr>
            <a:spLocks noGrp="1"/>
          </p:cNvSpPr>
          <p:nvPr>
            <p:ph idx="22"/>
          </p:nvPr>
        </p:nvSpPr>
        <p:spPr>
          <a:xfrm>
            <a:off x="3860377" y="4553712"/>
            <a:ext cx="557614" cy="457200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1400"/>
              <a:t>Test Case</a:t>
            </a:r>
          </a:p>
        </p:txBody>
      </p:sp>
    </p:spTree>
    <p:extLst>
      <p:ext uri="{BB962C8B-B14F-4D97-AF65-F5344CB8AC3E}">
        <p14:creationId xmlns:p14="http://schemas.microsoft.com/office/powerpoint/2010/main" val="131481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/>
          <a:lstStyle/>
          <a:p>
            <a:r>
              <a:rPr lang="en-US"/>
              <a:t>Advantages of the </a:t>
            </a:r>
            <a:r>
              <a:rPr lang="en-US" err="1"/>
              <a:t>pom</a:t>
            </a:r>
            <a:r>
              <a:rPr lang="en-US"/>
              <a:t> (1)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idx="22"/>
          </p:nvPr>
        </p:nvSpPr>
        <p:spPr>
          <a:xfrm>
            <a:off x="958454" y="1472294"/>
            <a:ext cx="10336733" cy="2546576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endParaRPr lang="en-US" b="1" i="1">
              <a:solidFill>
                <a:srgbClr val="DE411B"/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en-US"/>
              <a:t>Once you made your design even if any </a:t>
            </a:r>
            <a:r>
              <a:rPr lang="en-US">
                <a:solidFill>
                  <a:srgbClr val="DE411B"/>
                </a:solidFill>
              </a:rPr>
              <a:t>locator</a:t>
            </a:r>
            <a:r>
              <a:rPr lang="en-US"/>
              <a:t> or functionality changes on the web page you will know exactly where to change your code.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223" y="2527126"/>
            <a:ext cx="5829196" cy="28037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Content Placeholder 16"/>
          <p:cNvSpPr>
            <a:spLocks noGrp="1"/>
          </p:cNvSpPr>
          <p:nvPr>
            <p:ph idx="22"/>
          </p:nvPr>
        </p:nvSpPr>
        <p:spPr>
          <a:xfrm>
            <a:off x="1210833" y="5539885"/>
            <a:ext cx="10492468" cy="642936"/>
          </a:xfrm>
        </p:spPr>
        <p:txBody>
          <a:bodyPr/>
          <a:lstStyle/>
          <a:p>
            <a:pPr algn="l"/>
            <a:r>
              <a:rPr lang="en-US" sz="1600" u="sng">
                <a:solidFill>
                  <a:srgbClr val="DE411B"/>
                </a:solidFill>
              </a:rPr>
              <a:t>Locators</a:t>
            </a:r>
            <a:r>
              <a:rPr lang="en-US" sz="1600"/>
              <a:t>: way of selecting an object on a page (e. g: the element’s ID, the element’s name attribute, an XPath statement, by a link’s text, document object model (DOM))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/>
          </a:p>
          <a:p>
            <a:pPr algn="l">
              <a:buClr>
                <a:schemeClr val="accent1"/>
              </a:buClr>
            </a:pPr>
            <a:endParaRPr lang="en-US" sz="1600"/>
          </a:p>
          <a:p>
            <a:pPr algn="l">
              <a:buClr>
                <a:schemeClr val="accent1"/>
              </a:buClr>
            </a:pPr>
            <a:endParaRPr lang="en-US" sz="1600"/>
          </a:p>
          <a:p>
            <a:pPr algn="just">
              <a:buClr>
                <a:schemeClr val="accent1"/>
              </a:buClr>
            </a:pP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002766" y="1472294"/>
            <a:ext cx="5972799" cy="424732"/>
          </a:xfrm>
        </p:spPr>
        <p:txBody>
          <a:bodyPr/>
          <a:lstStyle/>
          <a:p>
            <a:pPr marL="342900" indent="-34290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i="1">
                <a:solidFill>
                  <a:srgbClr val="DE411B"/>
                </a:solidFill>
              </a:rPr>
              <a:t>Easy to maintain</a:t>
            </a:r>
          </a:p>
        </p:txBody>
      </p:sp>
    </p:spTree>
    <p:extLst>
      <p:ext uri="{BB962C8B-B14F-4D97-AF65-F5344CB8AC3E}">
        <p14:creationId xmlns:p14="http://schemas.microsoft.com/office/powerpoint/2010/main" val="378661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/>
          <a:lstStyle/>
          <a:p>
            <a:r>
              <a:rPr lang="en-US"/>
              <a:t>Advantages of the </a:t>
            </a:r>
            <a:r>
              <a:rPr lang="en-US" err="1"/>
              <a:t>pom</a:t>
            </a:r>
            <a:r>
              <a:rPr lang="en-US"/>
              <a:t> (2)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idx="22"/>
          </p:nvPr>
        </p:nvSpPr>
        <p:spPr>
          <a:xfrm>
            <a:off x="1055537" y="2178823"/>
            <a:ext cx="10142566" cy="1201232"/>
          </a:xfrm>
        </p:spPr>
        <p:txBody>
          <a:bodyPr/>
          <a:lstStyle/>
          <a:p>
            <a:pPr algn="l">
              <a:buClr>
                <a:schemeClr val="accent1"/>
              </a:buClr>
            </a:pPr>
            <a:r>
              <a:rPr lang="en-US"/>
              <a:t>Instead of using the same code all over your test framework, many features are defined within the page objects. Hence the lines of codes written is </a:t>
            </a:r>
            <a:r>
              <a:rPr lang="en-US">
                <a:solidFill>
                  <a:srgbClr val="DE411B"/>
                </a:solidFill>
              </a:rPr>
              <a:t>reduced</a:t>
            </a:r>
            <a:r>
              <a:rPr lang="en-US"/>
              <a:t> and your code becomes easier to understand.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41" y="3516155"/>
            <a:ext cx="10453158" cy="22492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Content Placeholder 2"/>
          <p:cNvSpPr>
            <a:spLocks noGrp="1"/>
          </p:cNvSpPr>
          <p:nvPr>
            <p:ph idx="19"/>
          </p:nvPr>
        </p:nvSpPr>
        <p:spPr>
          <a:xfrm>
            <a:off x="1002766" y="1421693"/>
            <a:ext cx="5972799" cy="757130"/>
          </a:xfrm>
        </p:spPr>
        <p:txBody>
          <a:bodyPr/>
          <a:lstStyle/>
          <a:p>
            <a:pPr marL="342900" indent="-34290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i="1">
                <a:solidFill>
                  <a:srgbClr val="DE411B"/>
                </a:solidFill>
              </a:rPr>
              <a:t>Clean and understandable code</a:t>
            </a:r>
          </a:p>
        </p:txBody>
      </p:sp>
    </p:spTree>
    <p:extLst>
      <p:ext uri="{BB962C8B-B14F-4D97-AF65-F5344CB8AC3E}">
        <p14:creationId xmlns:p14="http://schemas.microsoft.com/office/powerpoint/2010/main" val="218965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/>
          <a:lstStyle/>
          <a:p>
            <a:r>
              <a:rPr lang="en-US"/>
              <a:t>Advantages of the </a:t>
            </a:r>
            <a:r>
              <a:rPr lang="en-US" err="1"/>
              <a:t>pom</a:t>
            </a:r>
            <a:r>
              <a:rPr lang="en-US"/>
              <a:t>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065"/>
          <a:stretch/>
        </p:blipFill>
        <p:spPr>
          <a:xfrm>
            <a:off x="3192401" y="3747807"/>
            <a:ext cx="5723809" cy="2115366"/>
          </a:xfrm>
          <a:prstGeom prst="rect">
            <a:avLst/>
          </a:prstGeom>
        </p:spPr>
      </p:pic>
      <p:sp>
        <p:nvSpPr>
          <p:cNvPr id="8" name="Content Placeholder 5"/>
          <p:cNvSpPr>
            <a:spLocks noGrp="1"/>
          </p:cNvSpPr>
          <p:nvPr>
            <p:ph idx="4294967295"/>
          </p:nvPr>
        </p:nvSpPr>
        <p:spPr>
          <a:xfrm>
            <a:off x="898263" y="2187098"/>
            <a:ext cx="5254343" cy="12128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Since you create page classes for almost every page on your web site, it is easy to comprehend the functionality and model of your web site even at a glance on your test frameworks.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9"/>
          </p:nvPr>
        </p:nvSpPr>
        <p:spPr>
          <a:xfrm>
            <a:off x="6454674" y="1754091"/>
            <a:ext cx="4379130" cy="424732"/>
          </a:xfrm>
        </p:spPr>
        <p:txBody>
          <a:bodyPr/>
          <a:lstStyle/>
          <a:p>
            <a:pPr marL="342900" indent="-34290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i="1">
                <a:solidFill>
                  <a:srgbClr val="DE411B"/>
                </a:solidFill>
              </a:rPr>
              <a:t>Better test scripts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idx="4294967295"/>
          </p:nvPr>
        </p:nvSpPr>
        <p:spPr>
          <a:xfrm>
            <a:off x="6454673" y="2187097"/>
            <a:ext cx="5014516" cy="1769715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/>
              <a:t>Your test scripts will consist descriptive method names instead of incomprehensible and hard-coded code.</a:t>
            </a:r>
            <a:endParaRPr lang="en-US" b="1" i="1"/>
          </a:p>
          <a:p>
            <a:endParaRPr lang="en-US"/>
          </a:p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1002767" y="1754091"/>
            <a:ext cx="4628486" cy="424732"/>
          </a:xfrm>
        </p:spPr>
        <p:txBody>
          <a:bodyPr/>
          <a:lstStyle/>
          <a:p>
            <a:pPr marL="342900" indent="-342900" algn="l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i="1">
                <a:solidFill>
                  <a:srgbClr val="DE411B"/>
                </a:solidFill>
              </a:rPr>
              <a:t>Helps you point out the UI</a:t>
            </a:r>
          </a:p>
        </p:txBody>
      </p:sp>
    </p:spTree>
    <p:extLst>
      <p:ext uri="{BB962C8B-B14F-4D97-AF65-F5344CB8AC3E}">
        <p14:creationId xmlns:p14="http://schemas.microsoft.com/office/powerpoint/2010/main" val="81927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/>
          <a:lstStyle/>
          <a:p>
            <a:r>
              <a:rPr lang="en-US"/>
              <a:t>Best practices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idx="4294967295"/>
          </p:nvPr>
        </p:nvSpPr>
        <p:spPr>
          <a:xfrm>
            <a:off x="1210832" y="1970203"/>
            <a:ext cx="9831977" cy="32522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/>
              <a:t>A POM should not have any assertions</a:t>
            </a:r>
          </a:p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/>
              <a:t>A POM should represent meaningful elements of a page and not necessarily a complete page</a:t>
            </a:r>
          </a:p>
          <a:p>
            <a:pPr marL="285750" indent="-285750" fontAlgn="base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/>
              <a:t>When you navigate to another page, the POM should create and return another  page object for the next page.</a:t>
            </a:r>
          </a:p>
        </p:txBody>
      </p:sp>
    </p:spTree>
    <p:extLst>
      <p:ext uri="{BB962C8B-B14F-4D97-AF65-F5344CB8AC3E}">
        <p14:creationId xmlns:p14="http://schemas.microsoft.com/office/powerpoint/2010/main" val="325010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Factory</a:t>
            </a:r>
          </a:p>
        </p:txBody>
      </p:sp>
      <p:sp>
        <p:nvSpPr>
          <p:cNvPr id="28" name="Content Placeholder 16"/>
          <p:cNvSpPr>
            <a:spLocks noGrp="1"/>
          </p:cNvSpPr>
          <p:nvPr>
            <p:ph idx="4294967295"/>
          </p:nvPr>
        </p:nvSpPr>
        <p:spPr>
          <a:xfrm>
            <a:off x="1210832" y="1612626"/>
            <a:ext cx="10176306" cy="14630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900" b="1">
                <a:solidFill>
                  <a:srgbClr val="DE411B"/>
                </a:solidFill>
              </a:rPr>
              <a:t>Page Factory </a:t>
            </a:r>
            <a:r>
              <a:rPr lang="en-US" sz="1900"/>
              <a:t>is a built-in class in Selenium for maintaining object repository. (Import Package: </a:t>
            </a:r>
            <a:r>
              <a:rPr lang="en-US" sz="1900" b="1">
                <a:solidFill>
                  <a:srgbClr val="DE411B"/>
                </a:solidFill>
              </a:rPr>
              <a:t>Page Factory</a:t>
            </a:r>
            <a:r>
              <a:rPr lang="en-US" sz="1900"/>
              <a:t>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900"/>
              <a:t>With Page Factory, </a:t>
            </a:r>
            <a:r>
              <a:rPr lang="en-US" sz="1900" err="1"/>
              <a:t>initElement</a:t>
            </a:r>
            <a:r>
              <a:rPr lang="en-US" sz="1900"/>
              <a:t>() statement can be used for easily </a:t>
            </a:r>
            <a:r>
              <a:rPr lang="en-US" sz="1900" b="1">
                <a:solidFill>
                  <a:srgbClr val="DE411B"/>
                </a:solidFill>
              </a:rPr>
              <a:t>looking up </a:t>
            </a:r>
            <a:r>
              <a:rPr lang="en-US" sz="1900"/>
              <a:t>elements in page class.</a:t>
            </a: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532008" y="3482409"/>
            <a:ext cx="5260678" cy="37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POM Implementation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idx="4294967295"/>
          </p:nvPr>
        </p:nvSpPr>
        <p:spPr>
          <a:xfrm>
            <a:off x="8382263" y="4007373"/>
            <a:ext cx="2030973" cy="1385751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400"/>
              <a:t>Maintainability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400"/>
              <a:t>Reusability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400"/>
              <a:t>Flexibility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sz="1400"/>
              <a:t>Optimized Code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177352" y="3483880"/>
            <a:ext cx="2664819" cy="37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ADVANTAGES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32008" y="4072143"/>
            <a:ext cx="2569731" cy="628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With </a:t>
            </a:r>
          </a:p>
          <a:p>
            <a:pPr algn="ctr"/>
            <a:r>
              <a:rPr lang="en-US" b="1"/>
              <a:t>Page Factory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501662" y="4072143"/>
            <a:ext cx="2291024" cy="628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Without </a:t>
            </a:r>
          </a:p>
          <a:p>
            <a:pPr algn="ctr"/>
            <a:r>
              <a:rPr lang="en-US" b="1"/>
              <a:t>Page Factory</a:t>
            </a:r>
          </a:p>
        </p:txBody>
      </p:sp>
      <p:sp>
        <p:nvSpPr>
          <p:cNvPr id="29" name="Content Placeholder 16"/>
          <p:cNvSpPr>
            <a:spLocks noGrp="1"/>
          </p:cNvSpPr>
          <p:nvPr>
            <p:ph idx="4294967295"/>
          </p:nvPr>
        </p:nvSpPr>
        <p:spPr>
          <a:xfrm>
            <a:off x="1532008" y="4829790"/>
            <a:ext cx="2969654" cy="1059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/>
              <a:t>Uses @</a:t>
            </a:r>
            <a:r>
              <a:rPr lang="en-US" sz="1400" err="1"/>
              <a:t>FindBy</a:t>
            </a:r>
            <a:r>
              <a:rPr lang="en-US" sz="1400"/>
              <a:t>().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/>
              <a:t>Import package: Page Factory.</a:t>
            </a:r>
          </a:p>
        </p:txBody>
      </p:sp>
      <p:sp>
        <p:nvSpPr>
          <p:cNvPr id="30" name="Content Placeholder 16"/>
          <p:cNvSpPr>
            <a:spLocks noGrp="1"/>
          </p:cNvSpPr>
          <p:nvPr>
            <p:ph idx="4294967295"/>
          </p:nvPr>
        </p:nvSpPr>
        <p:spPr>
          <a:xfrm>
            <a:off x="4500430" y="4800722"/>
            <a:ext cx="3065416" cy="1059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/>
              <a:t>Uses @</a:t>
            </a:r>
            <a:r>
              <a:rPr lang="en-US" sz="1400" err="1"/>
              <a:t>FindElement</a:t>
            </a:r>
            <a:r>
              <a:rPr lang="en-US" sz="1400"/>
              <a:t>().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/>
              <a:t>No imports needed.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17072" y="3858784"/>
            <a:ext cx="0" cy="21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/>
          <p:cNvCxnSpPr/>
          <p:nvPr/>
        </p:nvCxnSpPr>
        <p:spPr>
          <a:xfrm>
            <a:off x="5447212" y="3858784"/>
            <a:ext cx="0" cy="21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063257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Presentation template - 2017 [Read-Only]" id="{519401C6-0E51-4EE9-8707-72D1E00D35AE}" vid="{CDAD1C47-1407-4294-AE5D-94E7DCF37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BA3A3001B707469C2F287A08717F7C" ma:contentTypeVersion="4" ma:contentTypeDescription="Create a new document." ma:contentTypeScope="" ma:versionID="2d995076fb1c4690cfb0bbf791c8fb02">
  <xsd:schema xmlns:xsd="http://www.w3.org/2001/XMLSchema" xmlns:xs="http://www.w3.org/2001/XMLSchema" xmlns:p="http://schemas.microsoft.com/office/2006/metadata/properties" xmlns:ns2="9a90466d-298e-42c6-9514-fada4205df45" xmlns:ns3="bd38f556-0e25-4ec4-853a-ab69838aac2a" targetNamespace="http://schemas.microsoft.com/office/2006/metadata/properties" ma:root="true" ma:fieldsID="9504723fbba0907bedb40fd9530c821a" ns2:_="" ns3:_="">
    <xsd:import namespace="9a90466d-298e-42c6-9514-fada4205df45"/>
    <xsd:import namespace="bd38f556-0e25-4ec4-853a-ab69838aac2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f556-0e25-4ec4-853a-ab69838aac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27SRNQJM56W6-1906733393-42</_dlc_DocId>
    <_dlc_DocIdUrl xmlns="9a90466d-298e-42c6-9514-fada4205df45">
      <Url>https://endava.sharepoint.com/Disciplines/Testing/_layouts/15/DocIdRedir.aspx?ID=27SRNQJM56W6-1906733393-42</Url>
      <Description>27SRNQJM56W6-1906733393-42</Description>
    </_dlc_DocIdUrl>
    <SharedWithUsers xmlns="9a90466d-298e-42c6-9514-fada4205df45">
      <UserInfo>
        <DisplayName>Jamie McCulloch</DisplayName>
        <AccountId>2162</AccountId>
        <AccountType/>
      </UserInfo>
      <UserInfo>
        <DisplayName>Marin Onofrei</DisplayName>
        <AccountId>1105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87F570B-69E0-4FD0-AAE3-0C8A9FA267B3}"/>
</file>

<file path=customXml/itemProps2.xml><?xml version="1.0" encoding="utf-8"?>
<ds:datastoreItem xmlns:ds="http://schemas.openxmlformats.org/officeDocument/2006/customXml" ds:itemID="{0DE70423-9FE9-4B65-9BE2-E34FCE1BD5F6}">
  <ds:schemaRefs>
    <ds:schemaRef ds:uri="72899ffe-c9be-4b57-81d3-c0709dcc2e4b"/>
    <ds:schemaRef ds:uri="9a90466d-298e-42c6-9514-fada4205df45"/>
    <ds:schemaRef ds:uri="b00bdadb-5151-4b9a-bcb6-794e3648a44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990C24C-EDC0-438B-852E-B912CB570526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PageObject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Endava PPT slides</vt:lpstr>
      <vt:lpstr>Page object model &amp; page factory Pattern</vt:lpstr>
      <vt:lpstr>agenda</vt:lpstr>
      <vt:lpstr>Why Page object Model? </vt:lpstr>
      <vt:lpstr>What Is POM?</vt:lpstr>
      <vt:lpstr>Advantages of the pom (1)</vt:lpstr>
      <vt:lpstr>Advantages of the pom (2)</vt:lpstr>
      <vt:lpstr>Advantages of the pom (3)</vt:lpstr>
      <vt:lpstr>Best practices</vt:lpstr>
      <vt:lpstr>Page Factory</vt:lpstr>
      <vt:lpstr>POM &amp; Page factory</vt:lpstr>
      <vt:lpstr>POM &amp; Page factory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 object model &amp; Page factory</dc:title>
  <dc:creator>Carla Passaro</dc:creator>
  <cp:revision>1</cp:revision>
  <cp:lastPrinted>2015-07-09T12:46:33Z</cp:lastPrinted>
  <dcterms:created xsi:type="dcterms:W3CDTF">2019-01-04T17:51:41Z</dcterms:created>
  <dcterms:modified xsi:type="dcterms:W3CDTF">2019-04-03T11:28:17Z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0x01010064BA3A3001B707469C2F287A08717F7C</vt:lpwstr>
  </property>
  <property fmtid="{D5CDD505-2E9C-101B-9397-08002B2CF9AE}" pid="3" name="_dlc_DocIdItemGuid">
    <vt:lpwstr>b483ba4a-5809-40a2-880d-373fb68ee91e</vt:lpwstr>
  </property>
  <property fmtid="{D5CDD505-2E9C-101B-9397-08002B2CF9AE}" pid="4" name="_dlc_policyId">
    <vt:lpwstr/>
  </property>
  <property fmtid="{D5CDD505-2E9C-101B-9397-08002B2CF9AE}" pid="5" name="ItemRetentionFormula">
    <vt:lpwstr/>
  </property>
  <property fmtid="{D5CDD505-2E9C-101B-9397-08002B2CF9AE}" pid="6" name="AuthorIds_UIVersion_1024">
    <vt:lpwstr>10546</vt:lpwstr>
  </property>
</Properties>
</file>